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70" r:id="rId3"/>
    <p:sldId id="257" r:id="rId4"/>
    <p:sldId id="268" r:id="rId5"/>
    <p:sldId id="269" r:id="rId6"/>
    <p:sldId id="271" r:id="rId7"/>
    <p:sldId id="258" r:id="rId8"/>
    <p:sldId id="259" r:id="rId9"/>
    <p:sldId id="264" r:id="rId10"/>
    <p:sldId id="272" r:id="rId11"/>
    <p:sldId id="273" r:id="rId12"/>
    <p:sldId id="261" r:id="rId13"/>
    <p:sldId id="260" r:id="rId14"/>
    <p:sldId id="263" r:id="rId15"/>
    <p:sldId id="266" r:id="rId16"/>
    <p:sldId id="265" r:id="rId17"/>
    <p:sldId id="262" r:id="rId18"/>
    <p:sldId id="26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7" autoAdjust="0"/>
  </p:normalViewPr>
  <p:slideViewPr>
    <p:cSldViewPr snapToGrid="0">
      <p:cViewPr varScale="1">
        <p:scale>
          <a:sx n="78" d="100"/>
          <a:sy n="78" d="100"/>
        </p:scale>
        <p:origin x="108" y="3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C44B7-2A3E-45AC-AEEB-2003D001563B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E66A7-A9C2-4D75-B0B7-E4A3BF5ED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342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2E66A7-A9C2-4D75-B0B7-E4A3BF5EDFD0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390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5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17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3433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403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399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4347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8978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05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091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497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743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780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858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086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860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151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FE24-E3FE-4568-BD55-3F428C54E9E4}" type="datetimeFigureOut">
              <a:rPr lang="uk-UA" smtClean="0"/>
              <a:t>23.05.2019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F963DAB-E0B2-409C-A80F-1005D5F8AC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074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ED21F5-7BC6-4BAF-8AE7-38969C1B8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110" y="1166219"/>
            <a:ext cx="11311890" cy="2262781"/>
          </a:xfrm>
        </p:spPr>
        <p:txBody>
          <a:bodyPr>
            <a:noAutofit/>
          </a:bodyPr>
          <a:lstStyle/>
          <a:p>
            <a:r>
              <a:rPr lang="uk-UA" sz="4800" b="1" dirty="0"/>
              <a:t>Досвід реалізації першого етапу проекту з впровадження змішаного навчання в університеті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C91FD8-4E8B-480C-84C5-B545742F3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4709" y="4297263"/>
            <a:ext cx="8410073" cy="1655762"/>
          </a:xfrm>
        </p:spPr>
        <p:txBody>
          <a:bodyPr>
            <a:normAutofit fontScale="85000" lnSpcReduction="10000"/>
          </a:bodyPr>
          <a:lstStyle/>
          <a:p>
            <a:r>
              <a:rPr lang="uk-UA" sz="3200" b="1" dirty="0"/>
              <a:t>Доповідач – Щербина Олександр Андрійович,</a:t>
            </a:r>
          </a:p>
          <a:p>
            <a:r>
              <a:rPr lang="ru-RU" sz="3200" b="1" dirty="0" err="1"/>
              <a:t>Київський</a:t>
            </a:r>
            <a:r>
              <a:rPr lang="ru-RU" sz="3200" b="1" dirty="0"/>
              <a:t> </a:t>
            </a:r>
            <a:r>
              <a:rPr lang="ru-RU" sz="3200" b="1" dirty="0" err="1"/>
              <a:t>національний</a:t>
            </a:r>
            <a:r>
              <a:rPr lang="ru-RU" sz="3200" b="1" dirty="0"/>
              <a:t> </a:t>
            </a:r>
            <a:r>
              <a:rPr lang="ru-RU" sz="3200" b="1" dirty="0" err="1"/>
              <a:t>університет</a:t>
            </a:r>
            <a:r>
              <a:rPr lang="ru-RU" sz="3200" b="1" dirty="0"/>
              <a:t> </a:t>
            </a:r>
            <a:r>
              <a:rPr lang="ru-RU" sz="3200" b="1" dirty="0" err="1"/>
              <a:t>будівництва</a:t>
            </a:r>
            <a:r>
              <a:rPr lang="ru-RU" sz="3200" b="1" dirty="0"/>
              <a:t> і </a:t>
            </a:r>
            <a:r>
              <a:rPr lang="ru-RU" sz="3200" b="1" dirty="0" err="1"/>
              <a:t>архітектури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3868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2019.moodlemoot.in.ua/pluginfile.php/388/mod_label/intro/image002.gif">
            <a:extLst>
              <a:ext uri="{FF2B5EF4-FFF2-40B4-BE49-F238E27FC236}">
                <a16:creationId xmlns:a16="http://schemas.microsoft.com/office/drawing/2014/main" id="{F385CB89-64F4-4287-A332-6B06AEBE3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113" y="105728"/>
            <a:ext cx="5931217" cy="668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85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2019.moodlemoot.in.ua/pluginfile.php/388/mod_label/intro/image003.gif">
            <a:extLst>
              <a:ext uri="{FF2B5EF4-FFF2-40B4-BE49-F238E27FC236}">
                <a16:creationId xmlns:a16="http://schemas.microsoft.com/office/drawing/2014/main" id="{8D3E1217-B41B-4452-A304-46782F2AB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413" y="0"/>
            <a:ext cx="48275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92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B7B824-164F-42A4-AB0A-96CEAD0C2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5679"/>
          </a:xfrm>
        </p:spPr>
        <p:txBody>
          <a:bodyPr/>
          <a:lstStyle/>
          <a:p>
            <a:r>
              <a:rPr lang="uk-UA" dirty="0"/>
              <a:t>Складність завдань для викладачів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080119-EA90-4B74-85B8-DFACD7452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5929" y="2044930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uk-UA" sz="2800" dirty="0"/>
              <a:t>Для викладачів:</a:t>
            </a:r>
          </a:p>
          <a:p>
            <a:pPr lvl="1"/>
            <a:r>
              <a:rPr lang="uk-UA" sz="2400" dirty="0"/>
              <a:t>Переглянути мінімум 7, максимум 30 хвилин відео</a:t>
            </a:r>
          </a:p>
          <a:p>
            <a:pPr lvl="1"/>
            <a:r>
              <a:rPr lang="uk-UA" sz="2400" dirty="0"/>
              <a:t>Розмістити на сайті всі НАЯВНІ електронні освітні ресурси</a:t>
            </a:r>
          </a:p>
          <a:p>
            <a:r>
              <a:rPr lang="uk-UA" sz="2800" dirty="0"/>
              <a:t>Для відповідальних:</a:t>
            </a:r>
          </a:p>
          <a:p>
            <a:pPr lvl="1"/>
            <a:r>
              <a:rPr lang="uk-UA" sz="2400" dirty="0"/>
              <a:t>Переглянути приблизно 1 годину відео</a:t>
            </a:r>
          </a:p>
          <a:p>
            <a:pPr lvl="1"/>
            <a:r>
              <a:rPr lang="uk-UA" sz="2400" dirty="0"/>
              <a:t>Надати права різним категоріям користувачів</a:t>
            </a:r>
          </a:p>
          <a:p>
            <a:pPr lvl="1"/>
            <a:r>
              <a:rPr lang="uk-UA" sz="2400" dirty="0"/>
              <a:t>Надавати їм консультаційну допомогу</a:t>
            </a:r>
          </a:p>
          <a:p>
            <a:pPr lvl="1"/>
            <a:r>
              <a:rPr lang="uk-UA" sz="2400" dirty="0"/>
              <a:t>Оцінювати виконання ними своїх завдань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5512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550C74-9E15-4E06-BE46-D674584FB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1068" y="173722"/>
            <a:ext cx="8911687" cy="772428"/>
          </a:xfrm>
        </p:spPr>
        <p:txBody>
          <a:bodyPr/>
          <a:lstStyle/>
          <a:p>
            <a:r>
              <a:rPr lang="uk-UA" dirty="0"/>
              <a:t>Контроль виконання завдань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700958C-A825-4B3A-BB43-1132AE6E24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941" y="802159"/>
            <a:ext cx="7706210" cy="6055841"/>
          </a:xfrm>
        </p:spPr>
      </p:pic>
    </p:spTree>
    <p:extLst>
      <p:ext uri="{BB962C8B-B14F-4D97-AF65-F5344CB8AC3E}">
        <p14:creationId xmlns:p14="http://schemas.microsoft.com/office/powerpoint/2010/main" val="2168861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2874DA-0C80-453C-A702-F3DB14882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4547" y="33488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uk-UA" b="1" dirty="0"/>
              <a:t>Кількісний аналіз</a:t>
            </a:r>
            <a:r>
              <a:rPr lang="uk-UA" dirty="0"/>
              <a:t> - середня кількість ресурсів, що припадає на один курс</a:t>
            </a:r>
          </a:p>
        </p:txBody>
      </p:sp>
      <p:pic>
        <p:nvPicPr>
          <p:cNvPr id="6146" name="Picture 2" descr="http://2019.moodlemoot.in.ua/pluginfile.php/388/mod_label/intro/image006.gif">
            <a:extLst>
              <a:ext uri="{FF2B5EF4-FFF2-40B4-BE49-F238E27FC236}">
                <a16:creationId xmlns:a16="http://schemas.microsoft.com/office/drawing/2014/main" id="{BA663999-89D7-46CD-BB69-DE8CA8AC7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4" y="2133600"/>
            <a:ext cx="12140176" cy="299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122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8BD7B-78AB-4C5E-96D5-2B91FC574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041" y="126805"/>
            <a:ext cx="2901495" cy="1280890"/>
          </a:xfrm>
        </p:spPr>
        <p:txBody>
          <a:bodyPr/>
          <a:lstStyle/>
          <a:p>
            <a:r>
              <a:rPr lang="uk-UA" dirty="0"/>
              <a:t>Виконання: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517A05D-2945-44A9-AB71-1EFC36FD2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517" y="-26414"/>
            <a:ext cx="6125440" cy="6884414"/>
          </a:xfrm>
        </p:spPr>
      </p:pic>
    </p:spTree>
    <p:extLst>
      <p:ext uri="{BB962C8B-B14F-4D97-AF65-F5344CB8AC3E}">
        <p14:creationId xmlns:p14="http://schemas.microsoft.com/office/powerpoint/2010/main" val="1745903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632FE0-2560-43F5-A4D7-166C1E43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9999" y="206681"/>
            <a:ext cx="8911687" cy="739469"/>
          </a:xfrm>
        </p:spPr>
        <p:txBody>
          <a:bodyPr/>
          <a:lstStyle/>
          <a:p>
            <a:r>
              <a:rPr lang="uk-UA" b="1" dirty="0"/>
              <a:t>Якісний аналіз</a:t>
            </a:r>
            <a:r>
              <a:rPr lang="uk-UA" dirty="0"/>
              <a:t> наповнення ЕНМКД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9EBC2E8-BB2B-42C1-9067-87FE3B995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14" y="847730"/>
            <a:ext cx="11001254" cy="6010270"/>
          </a:xfrm>
        </p:spPr>
      </p:pic>
    </p:spTree>
    <p:extLst>
      <p:ext uri="{BB962C8B-B14F-4D97-AF65-F5344CB8AC3E}">
        <p14:creationId xmlns:p14="http://schemas.microsoft.com/office/powerpoint/2010/main" val="3458387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0B79DD-3454-44ED-9A8A-2C7893710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Статистика виконання завдань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D93B31E-E402-48C5-8795-6D8E89BE11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433932"/>
              </p:ext>
            </p:extLst>
          </p:nvPr>
        </p:nvGraphicFramePr>
        <p:xfrm>
          <a:off x="2283666" y="2240280"/>
          <a:ext cx="974231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0207">
                  <a:extLst>
                    <a:ext uri="{9D8B030D-6E8A-4147-A177-3AD203B41FA5}">
                      <a16:colId xmlns:a16="http://schemas.microsoft.com/office/drawing/2014/main" val="1797427266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2126268991"/>
                    </a:ext>
                  </a:extLst>
                </a:gridCol>
                <a:gridCol w="1887370">
                  <a:extLst>
                    <a:ext uri="{9D8B030D-6E8A-4147-A177-3AD203B41FA5}">
                      <a16:colId xmlns:a16="http://schemas.microsoft.com/office/drawing/2014/main" val="1640947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Кількість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Відсоток завершення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010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3200" dirty="0"/>
                        <a:t>Факультетські відповідальні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20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200" dirty="0"/>
                        <a:t>Кафедральні відповідальні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51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80%</a:t>
                      </a:r>
                      <a:endParaRPr lang="uk-U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6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3200" dirty="0"/>
                        <a:t>Викладачі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7</a:t>
                      </a:r>
                      <a:r>
                        <a:rPr lang="en-US" sz="3200" dirty="0"/>
                        <a:t>5</a:t>
                      </a:r>
                      <a:r>
                        <a:rPr lang="uk-UA" sz="3200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17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394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35D58C-C451-4691-BC34-5D9CC2B02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9364"/>
          </a:xfrm>
        </p:spPr>
        <p:txBody>
          <a:bodyPr/>
          <a:lstStyle/>
          <a:p>
            <a:r>
              <a:rPr lang="uk-UA" dirty="0"/>
              <a:t>Висновки: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16F291-B678-4B1A-A08E-712168FBD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1" y="1323474"/>
            <a:ext cx="10068009" cy="5382126"/>
          </a:xfrm>
        </p:spPr>
        <p:txBody>
          <a:bodyPr>
            <a:normAutofit fontScale="92500" lnSpcReduction="20000"/>
          </a:bodyPr>
          <a:lstStyle/>
          <a:p>
            <a:r>
              <a:rPr lang="uk-UA" sz="3200" dirty="0"/>
              <a:t>Створення електронних навчально-методичних комплексів дисциплін дає змогу бачити і контролювати реальний стан їх методичного забезпечення.</a:t>
            </a:r>
          </a:p>
          <a:p>
            <a:r>
              <a:rPr lang="uk-UA" sz="3200" dirty="0"/>
              <a:t>Впровадження в освітній процес інформаційно-комунікаційних технологій дозволить підвищити якість освітнього процесу в КНУБА.</a:t>
            </a:r>
          </a:p>
          <a:p>
            <a:r>
              <a:rPr lang="uk-UA" sz="3200" dirty="0"/>
              <a:t>Основною проблемою залишається рівень виконавської дисципліни.</a:t>
            </a:r>
          </a:p>
          <a:p>
            <a:r>
              <a:rPr lang="uk-UA" sz="3200" dirty="0"/>
              <a:t>В університеті мають бути служби, які займаються поточним обслуговуванням сайту: відновленням забутих паролів, тощо.</a:t>
            </a:r>
            <a:endParaRPr lang="en-US" sz="3200" dirty="0"/>
          </a:p>
          <a:p>
            <a:r>
              <a:rPr lang="uk-UA" sz="3200"/>
              <a:t>Система передана </a:t>
            </a:r>
            <a:r>
              <a:rPr lang="uk-UA" sz="3200" dirty="0"/>
              <a:t>в експлуатацію.</a:t>
            </a:r>
          </a:p>
        </p:txBody>
      </p:sp>
    </p:spTree>
    <p:extLst>
      <p:ext uri="{BB962C8B-B14F-4D97-AF65-F5344CB8AC3E}">
        <p14:creationId xmlns:p14="http://schemas.microsoft.com/office/powerpoint/2010/main" val="133948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4EB0B-068A-4BAA-B57C-15F90B068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510" y="624110"/>
            <a:ext cx="10079069" cy="896080"/>
          </a:xfrm>
        </p:spPr>
        <p:txBody>
          <a:bodyPr/>
          <a:lstStyle/>
          <a:p>
            <a:r>
              <a:rPr lang="uk-UA" dirty="0"/>
              <a:t>Чи може університет обійтися без </a:t>
            </a:r>
            <a:r>
              <a:rPr lang="en-US" dirty="0"/>
              <a:t>Moodle?</a:t>
            </a:r>
            <a:endParaRPr lang="uk-UA" dirty="0"/>
          </a:p>
        </p:txBody>
      </p:sp>
      <p:graphicFrame>
        <p:nvGraphicFramePr>
          <p:cNvPr id="6" name="Group 24">
            <a:extLst>
              <a:ext uri="{FF2B5EF4-FFF2-40B4-BE49-F238E27FC236}">
                <a16:creationId xmlns:a16="http://schemas.microsoft.com/office/drawing/2014/main" id="{0FE0CE5C-C480-48EA-9CE7-642ADD47CC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335184"/>
              </p:ext>
            </p:extLst>
          </p:nvPr>
        </p:nvGraphicFramePr>
        <p:xfrm>
          <a:off x="2816383" y="1645443"/>
          <a:ext cx="8415338" cy="3567114"/>
        </p:xfrm>
        <a:graphic>
          <a:graphicData uri="http://schemas.openxmlformats.org/drawingml/2006/table">
            <a:tbl>
              <a:tblPr/>
              <a:tblGrid>
                <a:gridCol w="2805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5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9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Аудиторні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Самостійна робота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Норматив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  <a:endParaRPr kumimoji="0" lang="ru-RU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  <a:endParaRPr kumimoji="0" lang="ru-RU" sz="3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9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Факт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</a:t>
                      </a:r>
                      <a:endParaRPr kumimoji="0" lang="ru-RU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85%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AutoShape 25">
            <a:extLst>
              <a:ext uri="{FF2B5EF4-FFF2-40B4-BE49-F238E27FC236}">
                <a16:creationId xmlns:a16="http://schemas.microsoft.com/office/drawing/2014/main" id="{F57DBE3F-5236-4340-A25E-735E03C50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170" y="4329113"/>
            <a:ext cx="433388" cy="576262"/>
          </a:xfrm>
          <a:prstGeom prst="downArrow">
            <a:avLst>
              <a:gd name="adj1" fmla="val 50000"/>
              <a:gd name="adj2" fmla="val 33242"/>
            </a:avLst>
          </a:prstGeom>
          <a:solidFill>
            <a:schemeClr val="hlink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uk-UA" sz="1800"/>
          </a:p>
        </p:txBody>
      </p:sp>
      <p:sp>
        <p:nvSpPr>
          <p:cNvPr id="8" name="AutoShape 26">
            <a:extLst>
              <a:ext uri="{FF2B5EF4-FFF2-40B4-BE49-F238E27FC236}">
                <a16:creationId xmlns:a16="http://schemas.microsoft.com/office/drawing/2014/main" id="{1E4E2D49-E3E1-4766-9B73-66C1BA9E820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587038" y="4340543"/>
            <a:ext cx="433387" cy="576262"/>
          </a:xfrm>
          <a:prstGeom prst="downArrow">
            <a:avLst>
              <a:gd name="adj1" fmla="val 50000"/>
              <a:gd name="adj2" fmla="val 33242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uk-UA" sz="18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86D6647-32EC-49F7-9744-ADDCD15F5FD1}"/>
              </a:ext>
            </a:extLst>
          </p:cNvPr>
          <p:cNvSpPr/>
          <p:nvPr/>
        </p:nvSpPr>
        <p:spPr>
          <a:xfrm>
            <a:off x="2727960" y="5747579"/>
            <a:ext cx="8976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Як забезпечити якість освітнього процесу ?</a:t>
            </a:r>
          </a:p>
        </p:txBody>
      </p:sp>
    </p:spTree>
    <p:extLst>
      <p:ext uri="{BB962C8B-B14F-4D97-AF65-F5344CB8AC3E}">
        <p14:creationId xmlns:p14="http://schemas.microsoft.com/office/powerpoint/2010/main" val="79859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4EB0B-068A-4BAA-B57C-15F90B068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630" y="624110"/>
            <a:ext cx="10261949" cy="1280890"/>
          </a:xfrm>
        </p:spPr>
        <p:txBody>
          <a:bodyPr/>
          <a:lstStyle/>
          <a:p>
            <a:r>
              <a:rPr lang="uk-UA" dirty="0"/>
              <a:t>Чи може університет обійтися</a:t>
            </a:r>
            <a:r>
              <a:rPr lang="en-US" dirty="0"/>
              <a:t> </a:t>
            </a:r>
            <a:r>
              <a:rPr lang="uk-UA" dirty="0"/>
              <a:t>без </a:t>
            </a:r>
            <a:r>
              <a:rPr lang="en-US" dirty="0"/>
              <a:t>Moodle?</a:t>
            </a:r>
            <a:r>
              <a:rPr lang="uk-UA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24E9E2-F118-497C-8995-987F3F938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7370" y="1646650"/>
            <a:ext cx="10261950" cy="4637701"/>
          </a:xfrm>
        </p:spPr>
        <p:txBody>
          <a:bodyPr>
            <a:normAutofit/>
          </a:bodyPr>
          <a:lstStyle/>
          <a:p>
            <a:r>
              <a:rPr lang="uk-UA" sz="4000" b="1" dirty="0"/>
              <a:t>У 2017 р. в КНУБА видано</a:t>
            </a:r>
            <a:r>
              <a:rPr lang="uk-UA" sz="4000" dirty="0"/>
              <a:t>:</a:t>
            </a:r>
          </a:p>
          <a:p>
            <a:pPr lvl="1"/>
            <a:r>
              <a:rPr lang="ru-RU" sz="3000" dirty="0"/>
              <a:t>17 </a:t>
            </a:r>
            <a:r>
              <a:rPr lang="ru-RU" sz="3000" dirty="0" err="1"/>
              <a:t>підручників</a:t>
            </a:r>
            <a:r>
              <a:rPr lang="ru-RU" sz="3000" dirty="0"/>
              <a:t>, </a:t>
            </a:r>
          </a:p>
          <a:p>
            <a:pPr lvl="1"/>
            <a:r>
              <a:rPr lang="ru-RU" sz="3000" dirty="0"/>
              <a:t>30 </a:t>
            </a:r>
            <a:r>
              <a:rPr lang="ru-RU" sz="3000" dirty="0" err="1"/>
              <a:t>навчальних</a:t>
            </a:r>
            <a:r>
              <a:rPr lang="ru-RU" sz="3000" dirty="0"/>
              <a:t> </a:t>
            </a:r>
            <a:r>
              <a:rPr lang="ru-RU" sz="3000" dirty="0" err="1"/>
              <a:t>посібників</a:t>
            </a:r>
            <a:r>
              <a:rPr lang="ru-RU" sz="3000" dirty="0"/>
              <a:t>,</a:t>
            </a:r>
          </a:p>
          <a:p>
            <a:pPr lvl="1"/>
            <a:r>
              <a:rPr lang="ru-RU" sz="3000" dirty="0"/>
              <a:t>19 </a:t>
            </a:r>
            <a:r>
              <a:rPr lang="ru-RU" sz="3000" dirty="0" err="1"/>
              <a:t>монографій</a:t>
            </a:r>
            <a:r>
              <a:rPr lang="ru-RU" sz="3000" dirty="0"/>
              <a:t>,</a:t>
            </a:r>
          </a:p>
          <a:p>
            <a:pPr lvl="1"/>
            <a:r>
              <a:rPr lang="ru-RU" sz="3000" dirty="0"/>
              <a:t>54 </a:t>
            </a:r>
            <a:r>
              <a:rPr lang="ru-RU" sz="3000" dirty="0" err="1"/>
              <a:t>конспектів</a:t>
            </a:r>
            <a:r>
              <a:rPr lang="ru-RU" sz="3000" dirty="0"/>
              <a:t> </a:t>
            </a:r>
            <a:r>
              <a:rPr lang="ru-RU" sz="3000" dirty="0" err="1"/>
              <a:t>лекцій</a:t>
            </a:r>
            <a:r>
              <a:rPr lang="ru-RU" sz="3000" dirty="0"/>
              <a:t>, </a:t>
            </a:r>
            <a:r>
              <a:rPr lang="ru-RU" sz="3000" dirty="0" err="1"/>
              <a:t>методичних</a:t>
            </a:r>
            <a:r>
              <a:rPr lang="ru-RU" sz="3000" dirty="0"/>
              <a:t> </a:t>
            </a:r>
            <a:r>
              <a:rPr lang="ru-RU" sz="3000" dirty="0" err="1"/>
              <a:t>вказівок</a:t>
            </a:r>
            <a:r>
              <a:rPr lang="ru-RU" sz="3000" dirty="0"/>
              <a:t> </a:t>
            </a:r>
            <a:r>
              <a:rPr lang="ru-RU" sz="3000" dirty="0" err="1"/>
              <a:t>тощо</a:t>
            </a:r>
            <a:r>
              <a:rPr lang="ru-RU" sz="3000" dirty="0"/>
              <a:t>.</a:t>
            </a:r>
          </a:p>
          <a:p>
            <a:r>
              <a:rPr lang="uk-UA" sz="4000" b="1" dirty="0"/>
              <a:t>В КНУБА викладаються </a:t>
            </a:r>
            <a:br>
              <a:rPr lang="uk-UA" sz="4000" b="1" dirty="0"/>
            </a:br>
            <a:r>
              <a:rPr lang="uk-UA" sz="4000" b="1" dirty="0"/>
              <a:t>1700 навчальних дисциплін</a:t>
            </a:r>
          </a:p>
          <a:p>
            <a:endParaRPr lang="ru-RU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73795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4EB0B-068A-4BAA-B57C-15F90B068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5870" y="624110"/>
            <a:ext cx="10157253" cy="1280890"/>
          </a:xfrm>
        </p:spPr>
        <p:txBody>
          <a:bodyPr/>
          <a:lstStyle/>
          <a:p>
            <a:r>
              <a:rPr lang="uk-UA" dirty="0"/>
              <a:t>Чи може університет обійтися без </a:t>
            </a:r>
            <a:r>
              <a:rPr lang="en-US" dirty="0"/>
              <a:t>Moodle?</a:t>
            </a:r>
            <a:r>
              <a:rPr lang="uk-UA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24E9E2-F118-497C-8995-987F3F938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180" y="1596189"/>
            <a:ext cx="8915400" cy="4507538"/>
          </a:xfrm>
        </p:spPr>
        <p:txBody>
          <a:bodyPr>
            <a:normAutofit/>
          </a:bodyPr>
          <a:lstStyle/>
          <a:p>
            <a:r>
              <a:rPr lang="ru-RU" sz="2400" dirty="0"/>
              <a:t>З метою </a:t>
            </a:r>
            <a:r>
              <a:rPr lang="ru-RU" sz="2400" dirty="0" err="1"/>
              <a:t>підвищення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 і </a:t>
            </a:r>
            <a:r>
              <a:rPr lang="ru-RU" sz="2400" dirty="0" err="1"/>
              <a:t>ефективності</a:t>
            </a:r>
            <a:r>
              <a:rPr lang="ru-RU" sz="2400" dirty="0"/>
              <a:t> </a:t>
            </a:r>
            <a:r>
              <a:rPr lang="ru-RU" sz="2400" dirty="0" err="1"/>
              <a:t>освітнього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в КНУБА шляхом </a:t>
            </a:r>
            <a:r>
              <a:rPr lang="uk-UA" sz="2400" dirty="0"/>
              <a:t>впровадження</a:t>
            </a:r>
            <a:r>
              <a:rPr lang="ru-RU" sz="2400" dirty="0"/>
              <a:t> </a:t>
            </a:r>
            <a:r>
              <a:rPr lang="ru-RU" sz="2400" dirty="0" err="1"/>
              <a:t>сучасних</a:t>
            </a:r>
            <a:r>
              <a:rPr lang="ru-RU" sz="2400" dirty="0"/>
              <a:t> </a:t>
            </a:r>
            <a:r>
              <a:rPr lang="ru-RU" sz="2400" dirty="0" err="1"/>
              <a:t>інформаційно-комунікаційних</a:t>
            </a:r>
            <a:r>
              <a:rPr lang="ru-RU" sz="2400" dirty="0"/>
              <a:t> </a:t>
            </a:r>
            <a:r>
              <a:rPr lang="ru-RU" sz="2400" dirty="0" err="1"/>
              <a:t>технологій</a:t>
            </a:r>
            <a:r>
              <a:rPr lang="ru-RU" sz="2400" dirty="0"/>
              <a:t>, на </a:t>
            </a:r>
            <a:r>
              <a:rPr lang="uk-UA" sz="2400" dirty="0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Розпорядження</a:t>
            </a:r>
            <a:r>
              <a:rPr lang="ru-RU" sz="2400" dirty="0"/>
              <a:t> №58 </a:t>
            </a:r>
            <a:r>
              <a:rPr lang="ru-RU" sz="2400" dirty="0" err="1"/>
              <a:t>від</a:t>
            </a:r>
            <a:r>
              <a:rPr lang="ru-RU" sz="2400" dirty="0"/>
              <a:t> 16.11.2018 р. </a:t>
            </a:r>
            <a:br>
              <a:rPr lang="ru-RU" sz="2400" dirty="0"/>
            </a:br>
            <a:r>
              <a:rPr lang="ru-RU" sz="2400" b="1" dirty="0"/>
              <a:t>«Про </a:t>
            </a:r>
            <a:r>
              <a:rPr lang="ru-RU" sz="2400" b="1" dirty="0" err="1"/>
              <a:t>впровадження</a:t>
            </a:r>
            <a:r>
              <a:rPr lang="ru-RU" sz="2400" b="1" dirty="0"/>
              <a:t> </a:t>
            </a:r>
            <a:r>
              <a:rPr lang="ru-RU" sz="2400" b="1" dirty="0" err="1"/>
              <a:t>змішаного</a:t>
            </a:r>
            <a:r>
              <a:rPr lang="ru-RU" sz="2400" b="1" dirty="0"/>
              <a:t> </a:t>
            </a:r>
            <a:r>
              <a:rPr lang="ru-RU" sz="2400" b="1" dirty="0" err="1"/>
              <a:t>навчання</a:t>
            </a:r>
            <a:r>
              <a:rPr lang="ru-RU" sz="2400" b="1" dirty="0"/>
              <a:t> в КНУБА» </a:t>
            </a:r>
            <a:r>
              <a:rPr lang="ru-RU" sz="2400" dirty="0"/>
              <a:t>НАКАЗУЮ: </a:t>
            </a:r>
          </a:p>
          <a:p>
            <a:r>
              <a:rPr lang="ru-RU" sz="2400" dirty="0"/>
              <a:t>Ввести в </a:t>
            </a:r>
            <a:r>
              <a:rPr lang="ru-RU" sz="2400" dirty="0" err="1"/>
              <a:t>дію</a:t>
            </a:r>
            <a:r>
              <a:rPr lang="ru-RU" sz="2400" dirty="0"/>
              <a:t> </a:t>
            </a:r>
            <a:r>
              <a:rPr lang="ru-RU" sz="2400" b="1" dirty="0"/>
              <a:t>«</a:t>
            </a:r>
            <a:r>
              <a:rPr lang="ru-RU" sz="2400" b="1" dirty="0" err="1"/>
              <a:t>Положення</a:t>
            </a:r>
            <a:r>
              <a:rPr lang="ru-RU" sz="2400" b="1" dirty="0"/>
              <a:t> про </a:t>
            </a:r>
            <a:r>
              <a:rPr lang="ru-RU" sz="2400" b="1" dirty="0" err="1"/>
              <a:t>електронний</a:t>
            </a:r>
            <a:r>
              <a:rPr lang="ru-RU" sz="2400" b="1" dirty="0"/>
              <a:t> </a:t>
            </a:r>
            <a:r>
              <a:rPr lang="ru-RU" sz="2400" b="1" dirty="0" err="1"/>
              <a:t>навчально-методичний</a:t>
            </a:r>
            <a:r>
              <a:rPr lang="ru-RU" sz="2400" b="1" dirty="0"/>
              <a:t> комплекс </a:t>
            </a:r>
            <a:r>
              <a:rPr lang="ru-RU" sz="2400" b="1" dirty="0" err="1"/>
              <a:t>дисциплін</a:t>
            </a:r>
            <a:r>
              <a:rPr lang="ru-RU" sz="2400" b="1" dirty="0"/>
              <a:t> та </a:t>
            </a:r>
            <a:r>
              <a:rPr lang="ru-RU" sz="2400" b="1" dirty="0" err="1"/>
              <a:t>використання</a:t>
            </a:r>
            <a:r>
              <a:rPr lang="ru-RU" sz="2400" b="1" dirty="0"/>
              <a:t> </a:t>
            </a:r>
            <a:r>
              <a:rPr lang="ru-RU" sz="2400" b="1" dirty="0" err="1"/>
              <a:t>технологій</a:t>
            </a:r>
            <a:r>
              <a:rPr lang="ru-RU" sz="2400" b="1" dirty="0"/>
              <a:t> </a:t>
            </a:r>
            <a:r>
              <a:rPr lang="ru-RU" sz="2400" b="1" dirty="0" err="1"/>
              <a:t>дистанційного</a:t>
            </a:r>
            <a:r>
              <a:rPr lang="ru-RU" sz="2400" b="1" dirty="0"/>
              <a:t> </a:t>
            </a:r>
            <a:r>
              <a:rPr lang="ru-RU" sz="2400" b="1" dirty="0" err="1"/>
              <a:t>навчання</a:t>
            </a:r>
            <a:r>
              <a:rPr lang="ru-RU" sz="2400" b="1" dirty="0"/>
              <a:t> в </a:t>
            </a:r>
            <a:r>
              <a:rPr lang="uk-UA" sz="2400" b="1" dirty="0"/>
              <a:t>навчальному</a:t>
            </a:r>
            <a:r>
              <a:rPr lang="ru-RU" sz="2400" b="1" dirty="0"/>
              <a:t> </a:t>
            </a:r>
            <a:r>
              <a:rPr lang="ru-RU" sz="2400" b="1" dirty="0" err="1"/>
              <a:t>процесі</a:t>
            </a:r>
            <a:r>
              <a:rPr lang="ru-RU" sz="2400" b="1" dirty="0"/>
              <a:t>»</a:t>
            </a:r>
            <a:r>
              <a:rPr lang="ru-RU" sz="2400" dirty="0"/>
              <a:t>, </a:t>
            </a:r>
            <a:r>
              <a:rPr lang="ru-RU" sz="2400" dirty="0" err="1"/>
              <a:t>схвалене</a:t>
            </a:r>
            <a:r>
              <a:rPr lang="ru-RU" sz="2400" dirty="0"/>
              <a:t> </a:t>
            </a:r>
            <a:r>
              <a:rPr lang="ru-RU" sz="2400" dirty="0" err="1"/>
              <a:t>вченою</a:t>
            </a:r>
            <a:r>
              <a:rPr lang="ru-RU" sz="2400" dirty="0"/>
              <a:t> радою КНУБА (протокол №18 </a:t>
            </a:r>
            <a:r>
              <a:rPr lang="ru-RU" sz="2400" dirty="0" err="1"/>
              <a:t>від</a:t>
            </a:r>
            <a:r>
              <a:rPr lang="ru-RU" sz="2400" dirty="0"/>
              <a:t> 23.11.2018 р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3888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4EB0B-068A-4BAA-B57C-15F90B068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910" y="212630"/>
            <a:ext cx="10626090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електронний</a:t>
            </a:r>
            <a:r>
              <a:rPr lang="ru-RU" dirty="0"/>
              <a:t> </a:t>
            </a:r>
            <a:r>
              <a:rPr lang="ru-RU" dirty="0" err="1"/>
              <a:t>навчально-методичний</a:t>
            </a:r>
            <a:r>
              <a:rPr lang="ru-RU" dirty="0"/>
              <a:t> комплекс </a:t>
            </a:r>
            <a:r>
              <a:rPr lang="ru-RU" dirty="0" err="1"/>
              <a:t>дисциплін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дистанційного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</a:t>
            </a:r>
            <a:r>
              <a:rPr lang="uk-UA" dirty="0"/>
              <a:t>навчальному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».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ЕНМКД: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24E9E2-F118-497C-8995-987F3F938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260" y="2259129"/>
            <a:ext cx="9816180" cy="450753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робоча програма навчальної дисципліни (практики),</a:t>
            </a:r>
          </a:p>
          <a:p>
            <a:r>
              <a:rPr lang="uk-UA" dirty="0"/>
              <a:t>електронний підручник;</a:t>
            </a:r>
          </a:p>
          <a:p>
            <a:r>
              <a:rPr lang="uk-UA" dirty="0"/>
              <a:t>електронний навчальний посібник</a:t>
            </a:r>
          </a:p>
          <a:p>
            <a:r>
              <a:rPr lang="uk-UA" dirty="0"/>
              <a:t>електронний конспект лекцій</a:t>
            </a:r>
          </a:p>
          <a:p>
            <a:r>
              <a:rPr lang="uk-UA" dirty="0"/>
              <a:t>електронні методичні вказівки до семінарських, практичних і лабораторних занять з навчальної дисципліни або її частини, до виконання індивідуальних завдань (курсових і </a:t>
            </a:r>
            <a:r>
              <a:rPr lang="uk-UA" dirty="0" err="1"/>
              <a:t>випукних</a:t>
            </a:r>
            <a:r>
              <a:rPr lang="uk-UA" dirty="0"/>
              <a:t> робіт або проектів, розрахункових, </a:t>
            </a:r>
            <a:r>
              <a:rPr lang="uk-UA" dirty="0" err="1"/>
              <a:t>розрахунковографічних</a:t>
            </a:r>
            <a:r>
              <a:rPr lang="uk-UA" dirty="0"/>
              <a:t>, графічних або контрольних робіт), до проведення практик; </a:t>
            </a:r>
          </a:p>
          <a:p>
            <a:r>
              <a:rPr lang="uk-UA" dirty="0"/>
              <a:t>електронний практикум,</a:t>
            </a:r>
          </a:p>
          <a:p>
            <a:r>
              <a:rPr lang="uk-UA" dirty="0"/>
              <a:t>електронний словник (глосарій) </a:t>
            </a:r>
          </a:p>
          <a:p>
            <a:r>
              <a:rPr lang="uk-UA" dirty="0"/>
              <a:t>електронний довідник </a:t>
            </a:r>
          </a:p>
          <a:p>
            <a:r>
              <a:rPr lang="uk-UA" dirty="0"/>
              <a:t>електронні демонстраційні матеріали,</a:t>
            </a:r>
          </a:p>
          <a:p>
            <a:r>
              <a:rPr lang="uk-UA" dirty="0"/>
              <a:t>комп’ютерні тести,</a:t>
            </a:r>
          </a:p>
          <a:p>
            <a:r>
              <a:rPr lang="uk-UA" dirty="0"/>
              <a:t>перелік контрольних питань тощо</a:t>
            </a:r>
          </a:p>
        </p:txBody>
      </p:sp>
    </p:spTree>
    <p:extLst>
      <p:ext uri="{BB962C8B-B14F-4D97-AF65-F5344CB8AC3E}">
        <p14:creationId xmlns:p14="http://schemas.microsoft.com/office/powerpoint/2010/main" val="401673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0EE5F-3119-4B98-8BB6-3DF4B725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994" y="258350"/>
            <a:ext cx="8911687" cy="1280890"/>
          </a:xfrm>
        </p:spPr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Електронний</a:t>
            </a:r>
            <a:r>
              <a:rPr lang="ru-RU" b="1" dirty="0"/>
              <a:t> </a:t>
            </a:r>
            <a:r>
              <a:rPr lang="ru-RU" b="1" dirty="0" err="1"/>
              <a:t>навчально-методичний</a:t>
            </a:r>
            <a:r>
              <a:rPr lang="ru-RU" b="1" dirty="0"/>
              <a:t> комплекс </a:t>
            </a:r>
            <a:r>
              <a:rPr lang="ru-RU" b="1" dirty="0" err="1"/>
              <a:t>дисциплін</a:t>
            </a:r>
            <a:endParaRPr lang="uk-UA" b="1" dirty="0"/>
          </a:p>
        </p:txBody>
      </p:sp>
      <p:pic>
        <p:nvPicPr>
          <p:cNvPr id="3" name="Picture 2" descr="ÐÐ°ÑÑÐ¸Ð½ÐºÐ¸ Ð¿Ð¾ Ð·Ð°Ð¿ÑÐ¾ÑÑ Ð±ÑÐ¼Ð°Ð¶Ð½ÑÐµ ÑÐ»ÐµÐºÑÑÐ¾Ð½Ð½ÑÐµ Ð´Ð¾ÐºÑÐ¼ÐµÐ½ÑÑ">
            <a:extLst>
              <a:ext uri="{FF2B5EF4-FFF2-40B4-BE49-F238E27FC236}">
                <a16:creationId xmlns:a16="http://schemas.microsoft.com/office/drawing/2014/main" id="{CA9F251D-FDBE-4D75-A3B4-EBC2CA7E4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840" y="4406304"/>
            <a:ext cx="4621530" cy="206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D40EC04-5659-4BCD-ADCF-C73B8AE21B53}"/>
              </a:ext>
            </a:extLst>
          </p:cNvPr>
          <p:cNvSpPr/>
          <p:nvPr/>
        </p:nvSpPr>
        <p:spPr>
          <a:xfrm>
            <a:off x="2009994" y="1493670"/>
            <a:ext cx="95479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НМКД використовувався тільки як засіб звітності.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FF0000"/>
                </a:solidFill>
              </a:rPr>
              <a:t>Е</a:t>
            </a:r>
            <a:r>
              <a:rPr lang="uk-UA" sz="2800" dirty="0"/>
              <a:t>НМКД має використовуватися як засіб навчання.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4B84D35-080C-47EC-A77A-658A3220E2AD}"/>
              </a:ext>
            </a:extLst>
          </p:cNvPr>
          <p:cNvSpPr/>
          <p:nvPr/>
        </p:nvSpPr>
        <p:spPr>
          <a:xfrm>
            <a:off x="2009994" y="2774560"/>
            <a:ext cx="95479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Завдання проекту: перетворити всі наявні в університеті НМКД на </a:t>
            </a:r>
            <a:r>
              <a:rPr lang="uk-UA" sz="2800" dirty="0">
                <a:solidFill>
                  <a:srgbClr val="FF0000"/>
                </a:solidFill>
              </a:rPr>
              <a:t>Е</a:t>
            </a:r>
            <a:r>
              <a:rPr lang="uk-UA" sz="2800" dirty="0"/>
              <a:t>НМКД.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Навчити </a:t>
            </a:r>
            <a:r>
              <a:rPr lang="uk-UA" sz="2800" dirty="0">
                <a:solidFill>
                  <a:srgbClr val="FF0000"/>
                </a:solidFill>
              </a:rPr>
              <a:t>всіх</a:t>
            </a:r>
            <a:r>
              <a:rPr lang="uk-UA" sz="2800" dirty="0"/>
              <a:t> викладачів основам роботи в </a:t>
            </a:r>
            <a:r>
              <a:rPr lang="en-US" sz="2800" dirty="0"/>
              <a:t>Moodle</a:t>
            </a:r>
            <a:r>
              <a:rPr lang="uk-UA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600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http://org2.knuba.edu.ua/pluginfile.php/42543/mod_page/content/8/2018-12-24_12h58_23.png">
            <a:extLst>
              <a:ext uri="{FF2B5EF4-FFF2-40B4-BE49-F238E27FC236}">
                <a16:creationId xmlns:a16="http://schemas.microsoft.com/office/drawing/2014/main" id="{4E044A2C-22BC-4857-8D7E-5883F51672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BABA71A-2371-42B8-A592-C088C8997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84" y="121261"/>
            <a:ext cx="11918784" cy="661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69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264FC-91B5-497E-8B58-ED892A95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9364"/>
          </a:xfrm>
        </p:spPr>
        <p:txBody>
          <a:bodyPr/>
          <a:lstStyle/>
          <a:p>
            <a:r>
              <a:rPr lang="uk-UA" dirty="0"/>
              <a:t>Структура курсу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652ED8-8B8E-4BD5-AB38-629D4F32B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434235"/>
            <a:ext cx="8915400" cy="4958543"/>
          </a:xfrm>
        </p:spPr>
        <p:txBody>
          <a:bodyPr/>
          <a:lstStyle/>
          <a:p>
            <a:r>
              <a:rPr lang="uk-UA" dirty="0"/>
              <a:t>Загальна інформація про проект:</a:t>
            </a:r>
          </a:p>
          <a:p>
            <a:pPr lvl="1"/>
            <a:r>
              <a:rPr lang="uk-UA" dirty="0"/>
              <a:t>Що таке змішане навчання?</a:t>
            </a:r>
          </a:p>
          <a:p>
            <a:pPr lvl="1"/>
            <a:r>
              <a:rPr lang="uk-UA" dirty="0"/>
              <a:t>Як реалізується цей проект?</a:t>
            </a:r>
          </a:p>
          <a:p>
            <a:pPr lvl="1"/>
            <a:r>
              <a:rPr lang="uk-UA" dirty="0"/>
              <a:t>Що таке завдання?</a:t>
            </a:r>
          </a:p>
          <a:p>
            <a:pPr lvl="1"/>
            <a:r>
              <a:rPr lang="uk-UA" dirty="0"/>
              <a:t>Часті питання </a:t>
            </a:r>
            <a:r>
              <a:rPr lang="en-US" dirty="0"/>
              <a:t>(FAQ)</a:t>
            </a:r>
            <a:endParaRPr lang="uk-UA" dirty="0"/>
          </a:p>
          <a:p>
            <a:r>
              <a:rPr lang="uk-UA" dirty="0"/>
              <a:t>Накази і розпорядження</a:t>
            </a:r>
          </a:p>
          <a:p>
            <a:r>
              <a:rPr lang="uk-UA" dirty="0"/>
              <a:t>1-й етап:</a:t>
            </a:r>
          </a:p>
          <a:p>
            <a:pPr lvl="1"/>
            <a:r>
              <a:rPr lang="uk-UA" dirty="0"/>
              <a:t>Зразки елементів курсу,</a:t>
            </a:r>
          </a:p>
          <a:p>
            <a:pPr lvl="1"/>
            <a:r>
              <a:rPr lang="uk-UA" dirty="0"/>
              <a:t>Як створювати елементи курсу</a:t>
            </a:r>
          </a:p>
          <a:p>
            <a:pPr lvl="1"/>
            <a:r>
              <a:rPr lang="uk-UA" dirty="0"/>
              <a:t>ЗАВДАННЯ</a:t>
            </a:r>
          </a:p>
          <a:p>
            <a:pPr lvl="1"/>
            <a:r>
              <a:rPr lang="uk-UA" dirty="0"/>
              <a:t>Додаткова інформація по темі</a:t>
            </a:r>
          </a:p>
          <a:p>
            <a:r>
              <a:rPr lang="uk-UA" dirty="0"/>
              <a:t>Додаткова інформація і завдання для факультетських і кафедральних відповідальних</a:t>
            </a:r>
          </a:p>
        </p:txBody>
      </p:sp>
    </p:spTree>
    <p:extLst>
      <p:ext uri="{BB962C8B-B14F-4D97-AF65-F5344CB8AC3E}">
        <p14:creationId xmlns:p14="http://schemas.microsoft.com/office/powerpoint/2010/main" val="1476487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065A01-E8D3-408F-AC7F-00EDB496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254" y="418370"/>
            <a:ext cx="9950132" cy="1280890"/>
          </a:xfrm>
        </p:spPr>
        <p:txBody>
          <a:bodyPr/>
          <a:lstStyle/>
          <a:p>
            <a:r>
              <a:rPr lang="uk-UA" dirty="0"/>
              <a:t>Вимоги до заповнення ЕНМКД на 1-у етапі: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E74F22-38BC-4576-9235-DB4EEA93A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9" y="1699260"/>
            <a:ext cx="9737387" cy="4620638"/>
          </a:xfrm>
        </p:spPr>
        <p:txBody>
          <a:bodyPr>
            <a:normAutofit fontScale="92500"/>
          </a:bodyPr>
          <a:lstStyle/>
          <a:p>
            <a:pPr>
              <a:buFont typeface="+mj-lt"/>
              <a:buAutoNum type="arabicPeriod"/>
            </a:pPr>
            <a:r>
              <a:rPr lang="uk-UA" b="1" dirty="0"/>
              <a:t>таблицю</a:t>
            </a:r>
            <a:r>
              <a:rPr lang="uk-UA" dirty="0"/>
              <a:t> із загальними даними про дисципліну: для якої спеціальності, в якому семестрі вона викладається, кількість годин з усіх видів занять та форму підсумкового контролю. Під нею - прізвища, імена та по батькові викладачів;</a:t>
            </a:r>
          </a:p>
          <a:p>
            <a:pPr>
              <a:buFont typeface="+mj-lt"/>
              <a:buAutoNum type="arabicPeriod"/>
            </a:pPr>
            <a:r>
              <a:rPr lang="uk-UA" dirty="0"/>
              <a:t>актуальну </a:t>
            </a:r>
            <a:r>
              <a:rPr lang="uk-UA" b="1" dirty="0"/>
              <a:t>робочу програму </a:t>
            </a:r>
            <a:r>
              <a:rPr lang="uk-UA" dirty="0"/>
              <a:t>дисципліни та методичні матеріали до всіх передбачених нею і вказаних нижче видів занять:</a:t>
            </a:r>
          </a:p>
          <a:p>
            <a:pPr>
              <a:buFont typeface="+mj-lt"/>
              <a:buAutoNum type="arabicPeriod"/>
            </a:pPr>
            <a:r>
              <a:rPr lang="uk-UA" b="1" dirty="0"/>
              <a:t>лекційний матеріал </a:t>
            </a:r>
            <a:r>
              <a:rPr lang="uk-UA" dirty="0"/>
              <a:t>(конспект лекцій і/або їхні презентації, відеозаписи тощо), які дозволяють студенту самостійно вивчити матеріал будь-якої пропущеної лекції;</a:t>
            </a:r>
          </a:p>
          <a:p>
            <a:pPr>
              <a:buFont typeface="+mj-lt"/>
              <a:buAutoNum type="arabicPeriod"/>
            </a:pPr>
            <a:r>
              <a:rPr lang="uk-UA" b="1" dirty="0"/>
              <a:t>методичні вказівки </a:t>
            </a:r>
            <a:r>
              <a:rPr lang="uk-UA" dirty="0"/>
              <a:t>до всіх видів аудиторних занять (лабораторних, практичних, семінарських тощо);</a:t>
            </a:r>
          </a:p>
          <a:p>
            <a:pPr>
              <a:buFont typeface="+mj-lt"/>
              <a:buAutoNum type="arabicPeriod"/>
            </a:pPr>
            <a:r>
              <a:rPr lang="uk-UA" b="1" dirty="0"/>
              <a:t>методичні вказівки</a:t>
            </a:r>
            <a:r>
              <a:rPr lang="uk-UA" dirty="0"/>
              <a:t> до всіх індивідуальних завдань;</a:t>
            </a:r>
          </a:p>
          <a:p>
            <a:pPr>
              <a:buFont typeface="+mj-lt"/>
              <a:buAutoNum type="arabicPeriod"/>
            </a:pPr>
            <a:r>
              <a:rPr lang="uk-UA" b="1" dirty="0"/>
              <a:t>методичні вказівки</a:t>
            </a:r>
            <a:r>
              <a:rPr lang="uk-UA" dirty="0"/>
              <a:t> до курсових робіт і проектів;</a:t>
            </a:r>
          </a:p>
          <a:p>
            <a:pPr>
              <a:buFont typeface="+mj-lt"/>
              <a:buAutoNum type="arabicPeriod"/>
            </a:pPr>
            <a:r>
              <a:rPr lang="uk-UA" b="1" dirty="0"/>
              <a:t>корисні посилання </a:t>
            </a:r>
            <a:r>
              <a:rPr lang="uk-UA" dirty="0"/>
              <a:t>на джерела інформації в Інтернеті (електронні книги, посібники, стандарти, санітарні норми і правила тощо) та інші електронні документи, які викладач вважає корисними студентам для вивчення навчальної дисципліни.</a:t>
            </a:r>
          </a:p>
        </p:txBody>
      </p:sp>
    </p:spTree>
    <p:extLst>
      <p:ext uri="{BB962C8B-B14F-4D97-AF65-F5344CB8AC3E}">
        <p14:creationId xmlns:p14="http://schemas.microsoft.com/office/powerpoint/2010/main" val="14661657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1394</TotalTime>
  <Words>525</Words>
  <Application>Microsoft Office PowerPoint</Application>
  <PresentationFormat>Широкоэкранный</PresentationFormat>
  <Paragraphs>94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Tahoma</vt:lpstr>
      <vt:lpstr>Wingdings</vt:lpstr>
      <vt:lpstr>Wingdings 3</vt:lpstr>
      <vt:lpstr>Легкий дым</vt:lpstr>
      <vt:lpstr>Досвід реалізації першого етапу проекту з впровадження змішаного навчання в університеті</vt:lpstr>
      <vt:lpstr>Чи може університет обійтися без Moodle?</vt:lpstr>
      <vt:lpstr>Чи може університет обійтися без Moodle? </vt:lpstr>
      <vt:lpstr>Чи може університет обійтися без Moodle? </vt:lpstr>
      <vt:lpstr>«Положення про електронний навчально-методичний комплекс дисциплін та використання технологій дистанційного навчання в навчальному процесі». Основні елементи ЕНМКД:</vt:lpstr>
      <vt:lpstr>Електронний навчально-методичний комплекс дисциплін</vt:lpstr>
      <vt:lpstr>Презентация PowerPoint</vt:lpstr>
      <vt:lpstr>Структура курсу</vt:lpstr>
      <vt:lpstr>Вимоги до заповнення ЕНМКД на 1-у етапі:</vt:lpstr>
      <vt:lpstr>Презентация PowerPoint</vt:lpstr>
      <vt:lpstr>Презентация PowerPoint</vt:lpstr>
      <vt:lpstr>Складність завдань для викладачів</vt:lpstr>
      <vt:lpstr>Контроль виконання завдань</vt:lpstr>
      <vt:lpstr>Кількісний аналіз - середня кількість ресурсів, що припадає на один курс</vt:lpstr>
      <vt:lpstr>Виконання:</vt:lpstr>
      <vt:lpstr>Якісний аналіз наповнення ЕНМКД</vt:lpstr>
      <vt:lpstr>Статистика виконання завдань</vt:lpstr>
      <vt:lpstr>Висновки: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результати наповнення електронних навчально-методичних комплексів дисциплін на освітньому сайті КНУБА у січні 2019 р.</dc:title>
  <dc:creator>Alexandre Scherbyna</dc:creator>
  <cp:lastModifiedBy>Scherbyna Alexandre</cp:lastModifiedBy>
  <cp:revision>39</cp:revision>
  <dcterms:created xsi:type="dcterms:W3CDTF">2019-02-18T09:59:04Z</dcterms:created>
  <dcterms:modified xsi:type="dcterms:W3CDTF">2019-05-23T18:16:32Z</dcterms:modified>
</cp:coreProperties>
</file>